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5" d="100"/>
          <a:sy n="85" d="100"/>
        </p:scale>
        <p:origin x="645" y="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088438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boccenti/PythonMachineLearning_SpaceX/blob/main/01B%20-%20Data%20Collection%20with%20Web%20Scraping.ipynb"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boccenti/PythonMachineLearning_SpaceX/blob/main/01C%20-%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boccenti/PythonMachineLearning_SpaceX/blob/main/03%20-%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boccenti/PythonMachineLearning_SpaceX/blob/main/02%20-%20EDA%20with%20SQL%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boccenti/PythonMachineLearning_SpaceX/blob/main/04%20-%20Interactive%20Visual%20Analytics%20and%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boccenti/PythonMachineLearning_SpaceX/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boccenti/PythonMachineLearning_SpaceX/blob/main/05%20-%20Predictive%20Analysi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api.spacexdata.com/"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boccenti/PythonMachineLearning_SpaceX/blob/main/01A%20%20-%20Collecting%20the%20data%20SpaceX%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Marco Boccenti</a:t>
            </a:r>
          </a:p>
          <a:p>
            <a:r>
              <a:rPr lang="en-US" dirty="0">
                <a:solidFill>
                  <a:schemeClr val="bg2"/>
                </a:solidFill>
                <a:latin typeface="Abadi" panose="020B0604020104020204" pitchFamily="34" charset="0"/>
                <a:ea typeface="SF Pro" pitchFamily="2" charset="0"/>
                <a:cs typeface="SF Pro" pitchFamily="2" charset="0"/>
              </a:rPr>
              <a:t>04/19/2022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363200" cy="3811587"/>
          </a:xfrm>
          <a:prstGeom prst="rect">
            <a:avLst/>
          </a:prstGeom>
        </p:spPr>
        <p:txBody>
          <a:bodyPr lIns="91440" tIns="45720" rIns="91440" bIns="45720" anchor="t">
            <a:noAutofit/>
          </a:bodyPr>
          <a:lstStyle/>
          <a:p>
            <a:pPr>
              <a:lnSpc>
                <a:spcPct val="100000"/>
              </a:lnSpc>
              <a:spcBef>
                <a:spcPts val="1400"/>
              </a:spcBef>
            </a:pPr>
            <a:r>
              <a:rPr lang="en-GB" sz="2200" dirty="0">
                <a:solidFill>
                  <a:schemeClr val="accent3">
                    <a:lumMod val="25000"/>
                  </a:schemeClr>
                </a:solidFill>
                <a:latin typeface="Abadi"/>
              </a:rPr>
              <a:t>We performed web scraping to collect Falcon 9 historical launch records from a Wikipedia page titled List of Falcon 9 and Falcon Heavy launches</a:t>
            </a:r>
            <a:br>
              <a:rPr lang="en-GB" sz="2200" dirty="0">
                <a:solidFill>
                  <a:schemeClr val="accent3">
                    <a:lumMod val="25000"/>
                  </a:schemeClr>
                </a:solidFill>
                <a:latin typeface="Abadi"/>
              </a:rPr>
            </a:br>
            <a:r>
              <a:rPr lang="en-US" sz="1600" b="0" i="0" u="none" strike="noStrike" dirty="0">
                <a:effectLst/>
                <a:latin typeface="-apple-system"/>
                <a:hlinkClick r:id="rId3"/>
              </a:rPr>
              <a:t>https://en.wikipedia.org/wiki/List_of_Falcon\_9\_and_Falcon_Heavy_launches</a:t>
            </a:r>
            <a:endParaRPr lang="en-US" sz="1600" b="0" i="0" u="none" strike="noStrike" dirty="0">
              <a:effectLst/>
              <a:latin typeface="-apple-system"/>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panose="020B0604020104020204" pitchFamily="34" charset="0"/>
              </a:rPr>
              <a:t>During this process we scrapped Falcon 9 launch records with </a:t>
            </a:r>
            <a:r>
              <a:rPr lang="en-GB" sz="2200" dirty="0" err="1">
                <a:solidFill>
                  <a:schemeClr val="accent3">
                    <a:lumMod val="25000"/>
                  </a:schemeClr>
                </a:solidFill>
                <a:latin typeface="Abadi" panose="020B0604020104020204" pitchFamily="34" charset="0"/>
              </a:rPr>
              <a:t>BeautifulSoup</a:t>
            </a:r>
            <a:r>
              <a:rPr lang="en-GB" sz="2200" dirty="0">
                <a:solidFill>
                  <a:schemeClr val="accent3">
                    <a:lumMod val="25000"/>
                  </a:schemeClr>
                </a:solidFill>
                <a:latin typeface="Abadi" panose="020B0604020104020204" pitchFamily="34" charset="0"/>
              </a:rPr>
              <a:t>:</a:t>
            </a:r>
          </a:p>
          <a:p>
            <a:pPr lvl="1">
              <a:lnSpc>
                <a:spcPct val="100000"/>
              </a:lnSpc>
              <a:spcBef>
                <a:spcPts val="1400"/>
              </a:spcBef>
            </a:pPr>
            <a:r>
              <a:rPr lang="en-GB" sz="1800" dirty="0">
                <a:solidFill>
                  <a:schemeClr val="accent3">
                    <a:lumMod val="25000"/>
                  </a:schemeClr>
                </a:solidFill>
                <a:latin typeface="Abadi" panose="020B0604020104020204" pitchFamily="34" charset="0"/>
              </a:rPr>
              <a:t>Extracting a Falcon 9 launch records HTML table from Wikipedia</a:t>
            </a:r>
          </a:p>
          <a:p>
            <a:pPr lvl="1">
              <a:lnSpc>
                <a:spcPct val="100000"/>
              </a:lnSpc>
              <a:spcBef>
                <a:spcPts val="1400"/>
              </a:spcBef>
            </a:pPr>
            <a:r>
              <a:rPr lang="en-GB" sz="1800" dirty="0">
                <a:solidFill>
                  <a:schemeClr val="accent3">
                    <a:lumMod val="25000"/>
                  </a:schemeClr>
                </a:solidFill>
                <a:latin typeface="Abadi" panose="020B0604020104020204" pitchFamily="34" charset="0"/>
              </a:rPr>
              <a:t>Parsing the table and convert it into a Pandas data frame</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4"/>
              </a:rPr>
              <a:t>GitHub URL of the completed web scraping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180350" cy="4351338"/>
          </a:xfrm>
          <a:prstGeom prst="rect">
            <a:avLst/>
          </a:prstGeom>
        </p:spPr>
        <p:txBody>
          <a:bodyPr/>
          <a:lstStyle/>
          <a:p>
            <a:r>
              <a:rPr lang="en-GB" sz="2400" dirty="0">
                <a:solidFill>
                  <a:schemeClr val="accent3">
                    <a:lumMod val="25000"/>
                  </a:schemeClr>
                </a:solidFill>
                <a:latin typeface="Abadi" panose="020B0604020104020204" pitchFamily="34" charset="0"/>
              </a:rPr>
              <a:t>We performed some Exploratory Data Analysis (EDA) to find patterns in the data and determine what would be the label for training supervised models.</a:t>
            </a:r>
          </a:p>
          <a:p>
            <a:pPr marL="0" indent="0">
              <a:buNone/>
            </a:pPr>
            <a:endParaRPr lang="en-GB" sz="2400" dirty="0">
              <a:solidFill>
                <a:schemeClr val="accent3">
                  <a:lumMod val="25000"/>
                </a:schemeClr>
              </a:solidFill>
              <a:latin typeface="Abadi" panose="020B0604020104020204" pitchFamily="34" charset="0"/>
            </a:endParaRPr>
          </a:p>
          <a:p>
            <a:r>
              <a:rPr lang="en-GB" sz="2400" dirty="0">
                <a:solidFill>
                  <a:schemeClr val="accent3">
                    <a:lumMod val="25000"/>
                  </a:schemeClr>
                </a:solidFill>
                <a:latin typeface="Abadi" panose="020B0604020104020204" pitchFamily="34" charset="0"/>
              </a:rPr>
              <a:t>The main contribution was converting landing outcomes into training labels with ‘1’ meaning the booster successfully landed and ‘0’ representing the landing was unsuccessful.</a:t>
            </a:r>
          </a:p>
          <a:p>
            <a:endParaRPr lang="en-US" sz="2400" dirty="0">
              <a:solidFill>
                <a:schemeClr val="accent3">
                  <a:lumMod val="25000"/>
                </a:schemeClr>
              </a:solidFill>
              <a:latin typeface="Abadi" panose="020B0604020104020204" pitchFamily="34" charset="0"/>
            </a:endParaRPr>
          </a:p>
          <a:p>
            <a:r>
              <a:rPr lang="en-US" sz="2400" dirty="0">
                <a:solidFill>
                  <a:schemeClr val="accent3">
                    <a:lumMod val="25000"/>
                  </a:schemeClr>
                </a:solidFill>
                <a:latin typeface="Abadi" panose="020B0604020104020204" pitchFamily="34" charset="0"/>
                <a:hlinkClick r:id="rId3"/>
              </a:rPr>
              <a:t>GitHub URL of your completed data wrangling related notebooks</a:t>
            </a:r>
            <a:endParaRPr lang="en-US" sz="2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GB" sz="2200" dirty="0">
                <a:solidFill>
                  <a:schemeClr val="accent3">
                    <a:lumMod val="25000"/>
                  </a:schemeClr>
                </a:solidFill>
                <a:latin typeface="Abadi"/>
              </a:rPr>
              <a:t>We rendered scatter plots and bar plots to visualize the relationship between pair of features:</a:t>
            </a:r>
          </a:p>
          <a:p>
            <a:pPr lvl="1">
              <a:lnSpc>
                <a:spcPct val="100000"/>
              </a:lnSpc>
              <a:spcBef>
                <a:spcPts val="1400"/>
              </a:spcBef>
            </a:pPr>
            <a:r>
              <a:rPr lang="en-GB" sz="1800" dirty="0">
                <a:solidFill>
                  <a:schemeClr val="accent3">
                    <a:lumMod val="25000"/>
                  </a:schemeClr>
                </a:solidFill>
                <a:latin typeface="Abadi"/>
              </a:rPr>
              <a:t>Payload Mass vs Flight Number</a:t>
            </a:r>
          </a:p>
          <a:p>
            <a:pPr lvl="1">
              <a:lnSpc>
                <a:spcPct val="100000"/>
              </a:lnSpc>
              <a:spcBef>
                <a:spcPts val="1400"/>
              </a:spcBef>
            </a:pPr>
            <a:r>
              <a:rPr lang="en-GB" sz="1800" dirty="0">
                <a:solidFill>
                  <a:schemeClr val="accent3">
                    <a:lumMod val="25000"/>
                  </a:schemeClr>
                </a:solidFill>
                <a:latin typeface="Abadi"/>
              </a:rPr>
              <a:t>Launch Site vs Flight Number</a:t>
            </a:r>
          </a:p>
          <a:p>
            <a:pPr lvl="1">
              <a:lnSpc>
                <a:spcPct val="100000"/>
              </a:lnSpc>
              <a:spcBef>
                <a:spcPts val="1400"/>
              </a:spcBef>
            </a:pPr>
            <a:r>
              <a:rPr lang="en-GB" sz="1800" dirty="0">
                <a:solidFill>
                  <a:schemeClr val="accent3">
                    <a:lumMod val="25000"/>
                  </a:schemeClr>
                </a:solidFill>
                <a:latin typeface="Abadi"/>
              </a:rPr>
              <a:t>Launch Site vs Payload Mass</a:t>
            </a:r>
          </a:p>
          <a:p>
            <a:pPr lvl="1">
              <a:lnSpc>
                <a:spcPct val="100000"/>
              </a:lnSpc>
              <a:spcBef>
                <a:spcPts val="1400"/>
              </a:spcBef>
            </a:pPr>
            <a:r>
              <a:rPr lang="en-GB" sz="1800" dirty="0">
                <a:solidFill>
                  <a:schemeClr val="accent3">
                    <a:lumMod val="25000"/>
                  </a:schemeClr>
                </a:solidFill>
                <a:latin typeface="Abadi"/>
              </a:rPr>
              <a:t>Orbit vs Flight Number</a:t>
            </a:r>
          </a:p>
          <a:p>
            <a:pPr lvl="1">
              <a:lnSpc>
                <a:spcPct val="100000"/>
              </a:lnSpc>
              <a:spcBef>
                <a:spcPts val="1400"/>
              </a:spcBef>
            </a:pPr>
            <a:r>
              <a:rPr lang="en-GB" sz="1800" dirty="0">
                <a:solidFill>
                  <a:schemeClr val="accent3">
                    <a:lumMod val="25000"/>
                  </a:schemeClr>
                </a:solidFill>
                <a:latin typeface="Abadi"/>
              </a:rPr>
              <a:t>Payload vs Orbit</a:t>
            </a:r>
          </a:p>
          <a:p>
            <a:pPr marL="457200" lvl="1"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your completed EDA with data visualization notebook</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687962"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SQL queries to:</a:t>
            </a:r>
          </a:p>
          <a:p>
            <a:pPr lvl="1">
              <a:lnSpc>
                <a:spcPct val="100000"/>
              </a:lnSpc>
              <a:spcBef>
                <a:spcPts val="1400"/>
              </a:spcBef>
            </a:pPr>
            <a:r>
              <a:rPr lang="en-GB" sz="1400" dirty="0">
                <a:solidFill>
                  <a:schemeClr val="accent3">
                    <a:lumMod val="25000"/>
                  </a:schemeClr>
                </a:solidFill>
                <a:latin typeface="Abadi"/>
              </a:rPr>
              <a:t>Display the names of the unique launch sites in the space mission</a:t>
            </a:r>
          </a:p>
          <a:p>
            <a:pPr lvl="1">
              <a:lnSpc>
                <a:spcPct val="100000"/>
              </a:lnSpc>
              <a:spcBef>
                <a:spcPts val="1400"/>
              </a:spcBef>
            </a:pPr>
            <a:r>
              <a:rPr lang="en-GB" sz="1400" dirty="0">
                <a:solidFill>
                  <a:schemeClr val="accent3">
                    <a:lumMod val="25000"/>
                  </a:schemeClr>
                </a:solidFill>
                <a:latin typeface="Abadi"/>
              </a:rPr>
              <a:t>Display 5 records where launch sites begin with the string 'CCA’</a:t>
            </a:r>
          </a:p>
          <a:p>
            <a:pPr lvl="1">
              <a:lnSpc>
                <a:spcPct val="100000"/>
              </a:lnSpc>
              <a:spcBef>
                <a:spcPts val="1400"/>
              </a:spcBef>
            </a:pPr>
            <a:r>
              <a:rPr lang="en-GB" sz="1400" dirty="0">
                <a:solidFill>
                  <a:schemeClr val="accent3">
                    <a:lumMod val="25000"/>
                  </a:schemeClr>
                </a:solidFill>
                <a:latin typeface="Abadi"/>
              </a:rPr>
              <a:t>Display the total payload mass carried by boosters launched by NASA (CRS)</a:t>
            </a:r>
          </a:p>
          <a:p>
            <a:pPr lvl="1">
              <a:lnSpc>
                <a:spcPct val="100000"/>
              </a:lnSpc>
              <a:spcBef>
                <a:spcPts val="1400"/>
              </a:spcBef>
            </a:pPr>
            <a:r>
              <a:rPr lang="en-GB" sz="1400" dirty="0">
                <a:solidFill>
                  <a:schemeClr val="accent3">
                    <a:lumMod val="25000"/>
                  </a:schemeClr>
                </a:solidFill>
                <a:latin typeface="Abadi"/>
              </a:rPr>
              <a:t>Display average payload mass carried by booster version F9 v1.1</a:t>
            </a:r>
          </a:p>
          <a:p>
            <a:pPr lvl="1">
              <a:lnSpc>
                <a:spcPct val="100000"/>
              </a:lnSpc>
              <a:spcBef>
                <a:spcPts val="1400"/>
              </a:spcBef>
            </a:pPr>
            <a:r>
              <a:rPr lang="en-GB" sz="1400" dirty="0">
                <a:solidFill>
                  <a:schemeClr val="accent3">
                    <a:lumMod val="25000"/>
                  </a:schemeClr>
                </a:solidFill>
                <a:latin typeface="Abadi"/>
              </a:rPr>
              <a:t>List the date when the first successful landing outcome in ground pad was achieved.</a:t>
            </a:r>
          </a:p>
          <a:p>
            <a:pPr lvl="1">
              <a:lnSpc>
                <a:spcPct val="100000"/>
              </a:lnSpc>
              <a:spcBef>
                <a:spcPts val="1400"/>
              </a:spcBef>
            </a:pPr>
            <a:r>
              <a:rPr lang="en-GB" sz="1400" dirty="0">
                <a:solidFill>
                  <a:schemeClr val="accent3">
                    <a:lumMod val="25000"/>
                  </a:schemeClr>
                </a:solidFill>
                <a:latin typeface="Abadi"/>
              </a:rPr>
              <a:t>List the names of the boosters which have success in drone ship and have payload mass greater than 4000 but less than 6000</a:t>
            </a:r>
            <a:endParaRPr lang="en-US" sz="1400" dirty="0">
              <a:solidFill>
                <a:schemeClr val="accent3">
                  <a:lumMod val="25000"/>
                </a:schemeClr>
              </a:solidFill>
              <a:latin typeface="Abadi"/>
            </a:endParaRPr>
          </a:p>
          <a:p>
            <a:pPr lvl="1">
              <a:lnSpc>
                <a:spcPct val="100000"/>
              </a:lnSpc>
              <a:spcBef>
                <a:spcPts val="1400"/>
              </a:spcBef>
            </a:pPr>
            <a:r>
              <a:rPr lang="en-GB" sz="1400" dirty="0">
                <a:solidFill>
                  <a:schemeClr val="accent3">
                    <a:lumMod val="25000"/>
                  </a:schemeClr>
                </a:solidFill>
                <a:latin typeface="Abadi" panose="020B0604020104020204" pitchFamily="34" charset="0"/>
              </a:rPr>
              <a:t>List the total number of successful and failure mission outcomes</a:t>
            </a:r>
          </a:p>
          <a:p>
            <a:pPr lvl="1">
              <a:lnSpc>
                <a:spcPct val="100000"/>
              </a:lnSpc>
              <a:spcBef>
                <a:spcPts val="1400"/>
              </a:spcBef>
            </a:pPr>
            <a:r>
              <a:rPr lang="en-GB" sz="1400" dirty="0">
                <a:solidFill>
                  <a:schemeClr val="accent3">
                    <a:lumMod val="25000"/>
                  </a:schemeClr>
                </a:solidFill>
                <a:latin typeface="Abadi" panose="020B0604020104020204" pitchFamily="34" charset="0"/>
              </a:rPr>
              <a:t>List the names of the booster versions which have carried the maximum payload mass</a:t>
            </a:r>
            <a:r>
              <a:rPr lang="en-GB" sz="1600" dirty="0">
                <a:solidFill>
                  <a:schemeClr val="accent3">
                    <a:lumMod val="25000"/>
                  </a:schemeClr>
                </a:solidFill>
                <a:latin typeface="Abadi" panose="020B0604020104020204" pitchFamily="34" charset="0"/>
              </a:rPr>
              <a:t>.</a:t>
            </a: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your completed EDA with SQL notebook</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GB" sz="2400" dirty="0">
                <a:solidFill>
                  <a:schemeClr val="accent3">
                    <a:lumMod val="25000"/>
                  </a:schemeClr>
                </a:solidFill>
                <a:latin typeface="Abadi" panose="020B0604020104020204" pitchFamily="34" charset="0"/>
              </a:rPr>
              <a:t>We used markers, circles, lines and marker clusters on Folium Maps to highlight:</a:t>
            </a:r>
          </a:p>
          <a:p>
            <a:pPr lvl="1">
              <a:lnSpc>
                <a:spcPct val="100000"/>
              </a:lnSpc>
              <a:spcBef>
                <a:spcPts val="1400"/>
              </a:spcBef>
            </a:pPr>
            <a:r>
              <a:rPr lang="en-GB" sz="2000" dirty="0">
                <a:solidFill>
                  <a:schemeClr val="accent3">
                    <a:lumMod val="25000"/>
                  </a:schemeClr>
                </a:solidFill>
                <a:latin typeface="Abadi" panose="020B0604020104020204" pitchFamily="34" charset="0"/>
              </a:rPr>
              <a:t>The location of launch sites</a:t>
            </a:r>
          </a:p>
          <a:p>
            <a:pPr lvl="1">
              <a:lnSpc>
                <a:spcPct val="100000"/>
              </a:lnSpc>
              <a:spcBef>
                <a:spcPts val="1400"/>
              </a:spcBef>
            </a:pPr>
            <a:r>
              <a:rPr lang="en-GB" sz="2000" dirty="0">
                <a:solidFill>
                  <a:schemeClr val="accent3">
                    <a:lumMod val="25000"/>
                  </a:schemeClr>
                </a:solidFill>
                <a:latin typeface="Abadi" panose="020B0604020104020204" pitchFamily="34" charset="0"/>
              </a:rPr>
              <a:t>Points of interest, such as the like NASA Johnson Space </a:t>
            </a:r>
            <a:r>
              <a:rPr lang="en-GB" sz="2000" dirty="0" err="1">
                <a:solidFill>
                  <a:schemeClr val="accent3">
                    <a:lumMod val="25000"/>
                  </a:schemeClr>
                </a:solidFill>
                <a:latin typeface="Abadi" panose="020B0604020104020204" pitchFamily="34" charset="0"/>
              </a:rPr>
              <a:t>Center</a:t>
            </a:r>
            <a:endParaRPr lang="en-GB" sz="2000" dirty="0">
              <a:solidFill>
                <a:schemeClr val="accent3">
                  <a:lumMod val="25000"/>
                </a:schemeClr>
              </a:solidFill>
              <a:latin typeface="Abadi" panose="020B0604020104020204" pitchFamily="34" charset="0"/>
            </a:endParaRPr>
          </a:p>
          <a:p>
            <a:pPr lvl="1">
              <a:lnSpc>
                <a:spcPct val="100000"/>
              </a:lnSpc>
              <a:spcBef>
                <a:spcPts val="1400"/>
              </a:spcBef>
            </a:pPr>
            <a:r>
              <a:rPr lang="en-GB" sz="2000" dirty="0">
                <a:solidFill>
                  <a:schemeClr val="accent3">
                    <a:lumMod val="25000"/>
                  </a:schemeClr>
                </a:solidFill>
                <a:latin typeface="Abadi" panose="020B0604020104020204" pitchFamily="34" charset="0"/>
              </a:rPr>
              <a:t>Distance between launch sites and geographical features, like a coastline</a:t>
            </a:r>
          </a:p>
          <a:p>
            <a:pPr lvl="1">
              <a:lnSpc>
                <a:spcPct val="100000"/>
              </a:lnSpc>
              <a:spcBef>
                <a:spcPts val="1400"/>
              </a:spcBef>
            </a:pPr>
            <a:r>
              <a:rPr lang="en-GB" sz="2000" dirty="0">
                <a:solidFill>
                  <a:schemeClr val="accent3">
                    <a:lumMod val="25000"/>
                  </a:schemeClr>
                </a:solidFill>
                <a:latin typeface="Abadi" panose="020B0604020104020204" pitchFamily="34" charset="0"/>
              </a:rPr>
              <a:t>Cluster of events with close coordinates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your completed interactive map with Folium map</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dashboard allowed us to quickly </a:t>
            </a:r>
            <a:r>
              <a:rPr lang="en-GB" sz="2200" dirty="0" err="1">
                <a:solidFill>
                  <a:schemeClr val="accent3">
                    <a:lumMod val="25000"/>
                  </a:schemeClr>
                </a:solidFill>
                <a:latin typeface="Abadi" panose="020B0604020104020204" pitchFamily="34" charset="0"/>
              </a:rPr>
              <a:t>analyze</a:t>
            </a:r>
            <a:r>
              <a:rPr lang="en-GB" sz="2200" dirty="0">
                <a:solidFill>
                  <a:schemeClr val="accent3">
                    <a:lumMod val="25000"/>
                  </a:schemeClr>
                </a:solidFill>
                <a:latin typeface="Abadi" panose="020B0604020104020204" pitchFamily="34" charset="0"/>
              </a:rPr>
              <a:t> the relationship between payloads and launch sites, helping us to identify the best launch sites by payload mass.</a:t>
            </a: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endParaRPr lang="en-US" sz="22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your completed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 lab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Picture 5" descr="Chart, pie chart&#10;&#10;Description automatically generated">
            <a:extLst>
              <a:ext uri="{FF2B5EF4-FFF2-40B4-BE49-F238E27FC236}">
                <a16:creationId xmlns:a16="http://schemas.microsoft.com/office/drawing/2014/main" id="{BD6121A4-A8A2-9414-A42F-E33FFAA9E3BA}"/>
              </a:ext>
            </a:extLst>
          </p:cNvPr>
          <p:cNvPicPr>
            <a:picLocks noChangeAspect="1"/>
          </p:cNvPicPr>
          <p:nvPr/>
        </p:nvPicPr>
        <p:blipFill>
          <a:blip r:embed="rId4"/>
          <a:stretch>
            <a:fillRect/>
          </a:stretch>
        </p:blipFill>
        <p:spPr>
          <a:xfrm>
            <a:off x="3971104" y="2714615"/>
            <a:ext cx="4388282" cy="2573357"/>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400" dirty="0">
                <a:solidFill>
                  <a:schemeClr val="accent3">
                    <a:lumMod val="25000"/>
                  </a:schemeClr>
                </a:solidFill>
                <a:latin typeface="Abadi" panose="020B0604020104020204" pitchFamily="34" charset="0"/>
              </a:rPr>
              <a:t>We compared the performance of four classification models : </a:t>
            </a:r>
          </a:p>
          <a:p>
            <a:pPr lvl="1">
              <a:lnSpc>
                <a:spcPct val="100000"/>
              </a:lnSpc>
              <a:spcBef>
                <a:spcPts val="1400"/>
              </a:spcBef>
            </a:pPr>
            <a:r>
              <a:rPr lang="en-GB" sz="2000" dirty="0">
                <a:solidFill>
                  <a:schemeClr val="accent3">
                    <a:lumMod val="25000"/>
                  </a:schemeClr>
                </a:solidFill>
                <a:latin typeface="Abadi" panose="020B0604020104020204" pitchFamily="34" charset="0"/>
              </a:rPr>
              <a:t>Logistic regression, </a:t>
            </a:r>
          </a:p>
          <a:p>
            <a:pPr lvl="1">
              <a:lnSpc>
                <a:spcPct val="100000"/>
              </a:lnSpc>
              <a:spcBef>
                <a:spcPts val="1400"/>
              </a:spcBef>
            </a:pPr>
            <a:r>
              <a:rPr lang="en-GB" sz="2000" dirty="0">
                <a:solidFill>
                  <a:schemeClr val="accent3">
                    <a:lumMod val="25000"/>
                  </a:schemeClr>
                </a:solidFill>
                <a:latin typeface="Abadi" panose="020B0604020104020204" pitchFamily="34" charset="0"/>
              </a:rPr>
              <a:t>Support vector machine</a:t>
            </a:r>
          </a:p>
          <a:p>
            <a:pPr lvl="1">
              <a:lnSpc>
                <a:spcPct val="100000"/>
              </a:lnSpc>
              <a:spcBef>
                <a:spcPts val="1400"/>
              </a:spcBef>
            </a:pPr>
            <a:r>
              <a:rPr lang="en-GB" sz="2000" dirty="0">
                <a:solidFill>
                  <a:schemeClr val="accent3">
                    <a:lumMod val="25000"/>
                  </a:schemeClr>
                </a:solidFill>
                <a:latin typeface="Abadi" panose="020B0604020104020204" pitchFamily="34" charset="0"/>
              </a:rPr>
              <a:t>Decision tree</a:t>
            </a:r>
          </a:p>
          <a:p>
            <a:pPr lvl="1">
              <a:lnSpc>
                <a:spcPct val="100000"/>
              </a:lnSpc>
              <a:spcBef>
                <a:spcPts val="1400"/>
              </a:spcBef>
            </a:pPr>
            <a:r>
              <a:rPr lang="en-GB" sz="2000" dirty="0">
                <a:solidFill>
                  <a:schemeClr val="accent3">
                    <a:lumMod val="25000"/>
                  </a:schemeClr>
                </a:solidFill>
                <a:latin typeface="Abadi" panose="020B0604020104020204" pitchFamily="34" charset="0"/>
              </a:rPr>
              <a:t>K-nearest </a:t>
            </a:r>
            <a:r>
              <a:rPr lang="en-GB" sz="2000" dirty="0" err="1">
                <a:solidFill>
                  <a:schemeClr val="accent3">
                    <a:lumMod val="25000"/>
                  </a:schemeClr>
                </a:solidFill>
                <a:latin typeface="Abadi" panose="020B0604020104020204" pitchFamily="34" charset="0"/>
              </a:rPr>
              <a:t>neighbors</a:t>
            </a:r>
            <a:endParaRPr lang="en-GB" sz="20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GB"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the completed predictive analysis lab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GB" sz="1800" dirty="0">
                <a:solidFill>
                  <a:schemeClr val="accent3">
                    <a:lumMod val="25000"/>
                  </a:schemeClr>
                </a:solidFill>
                <a:latin typeface="Abadi" panose="020B0604020104020204" pitchFamily="34" charset="0"/>
              </a:rPr>
              <a:t>SpaceX uses four launch sites</a:t>
            </a:r>
          </a:p>
          <a:p>
            <a:pPr lvl="1">
              <a:lnSpc>
                <a:spcPct val="100000"/>
              </a:lnSpc>
              <a:spcBef>
                <a:spcPts val="1400"/>
              </a:spcBef>
            </a:pPr>
            <a:r>
              <a:rPr lang="en-GB" sz="1800" dirty="0">
                <a:solidFill>
                  <a:schemeClr val="accent3">
                    <a:lumMod val="25000"/>
                  </a:schemeClr>
                </a:solidFill>
                <a:latin typeface="Abadi" panose="020B0604020104020204" pitchFamily="34" charset="0"/>
              </a:rPr>
              <a:t>The average payload of F9 v1.1 booster is 2,928 kg;</a:t>
            </a:r>
          </a:p>
          <a:p>
            <a:pPr lvl="1">
              <a:lnSpc>
                <a:spcPct val="100000"/>
              </a:lnSpc>
              <a:spcBef>
                <a:spcPts val="1400"/>
              </a:spcBef>
            </a:pPr>
            <a:r>
              <a:rPr lang="en-GB" sz="1800" dirty="0">
                <a:solidFill>
                  <a:schemeClr val="accent3">
                    <a:lumMod val="25000"/>
                  </a:schemeClr>
                </a:solidFill>
                <a:latin typeface="Abadi" panose="020B0604020104020204" pitchFamily="34" charset="0"/>
              </a:rPr>
              <a:t>The first successful landing outcome happened in 2015, five year after the first launch;</a:t>
            </a:r>
          </a:p>
          <a:p>
            <a:pPr lvl="1">
              <a:lnSpc>
                <a:spcPct val="100000"/>
              </a:lnSpc>
              <a:spcBef>
                <a:spcPts val="1400"/>
              </a:spcBef>
            </a:pPr>
            <a:r>
              <a:rPr lang="en-GB" sz="1800" dirty="0">
                <a:solidFill>
                  <a:schemeClr val="accent3">
                    <a:lumMod val="25000"/>
                  </a:schemeClr>
                </a:solidFill>
                <a:latin typeface="Abadi" panose="020B0604020104020204" pitchFamily="34" charset="0"/>
              </a:rPr>
              <a:t>Falcon 9 booster versions were successful at landing in drone ships having payload above the average; </a:t>
            </a:r>
          </a:p>
          <a:p>
            <a:pPr lvl="1">
              <a:lnSpc>
                <a:spcPct val="100000"/>
              </a:lnSpc>
              <a:spcBef>
                <a:spcPts val="1400"/>
              </a:spcBef>
            </a:pPr>
            <a:r>
              <a:rPr lang="en-GB" sz="1800" dirty="0">
                <a:solidFill>
                  <a:schemeClr val="accent3">
                    <a:lumMod val="25000"/>
                  </a:schemeClr>
                </a:solidFill>
                <a:latin typeface="Abadi" panose="020B0604020104020204" pitchFamily="34" charset="0"/>
              </a:rPr>
              <a:t>Two booster versions failed at landing in drone ships in 2015: F9 v1.1 B1012 and F9 v1.1 B1015;</a:t>
            </a:r>
          </a:p>
          <a:p>
            <a:pPr lvl="1">
              <a:lnSpc>
                <a:spcPct val="100000"/>
              </a:lnSpc>
              <a:spcBef>
                <a:spcPts val="1400"/>
              </a:spcBef>
            </a:pPr>
            <a:r>
              <a:rPr lang="en-GB" sz="1800" dirty="0">
                <a:solidFill>
                  <a:schemeClr val="accent3">
                    <a:lumMod val="25000"/>
                  </a:schemeClr>
                </a:solidFill>
                <a:latin typeface="Abadi" panose="020B0604020104020204" pitchFamily="34" charset="0"/>
              </a:rPr>
              <a:t>The number of landing outcomes increases year by year.</a:t>
            </a:r>
            <a:endParaRPr lang="en-US" sz="14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134434"/>
            <a:ext cx="10593000" cy="1734553"/>
          </a:xfrm>
          <a:prstGeom prst="rect">
            <a:avLst/>
          </a:prstGeom>
        </p:spPr>
        <p:txBody>
          <a:bodyPr>
            <a:normAutofit/>
          </a:bodyPr>
          <a:lstStyle/>
          <a:p>
            <a:pPr>
              <a:lnSpc>
                <a:spcPct val="100000"/>
              </a:lnSpc>
              <a:spcBef>
                <a:spcPts val="1400"/>
              </a:spcBef>
            </a:pPr>
            <a:r>
              <a:rPr lang="en-GB" sz="2400" dirty="0">
                <a:solidFill>
                  <a:schemeClr val="accent3">
                    <a:lumMod val="25000"/>
                  </a:schemeClr>
                </a:solidFill>
                <a:latin typeface="Abadi" panose="020B0604020104020204" pitchFamily="34" charset="0"/>
              </a:rPr>
              <a:t>According to the plot above, the most successful launch site is CCAF5 SLC 40</a:t>
            </a:r>
          </a:p>
          <a:p>
            <a:pPr>
              <a:lnSpc>
                <a:spcPct val="100000"/>
              </a:lnSpc>
              <a:spcBef>
                <a:spcPts val="1400"/>
              </a:spcBef>
            </a:pPr>
            <a:r>
              <a:rPr lang="en-GB" sz="2400" dirty="0">
                <a:solidFill>
                  <a:schemeClr val="accent3">
                    <a:lumMod val="25000"/>
                  </a:schemeClr>
                </a:solidFill>
                <a:latin typeface="Abadi" panose="020B0604020104020204" pitchFamily="34" charset="0"/>
              </a:rPr>
              <a:t>In second place VAFB SLC 4E and third place KSC LC 39A;</a:t>
            </a:r>
          </a:p>
          <a:p>
            <a:pPr>
              <a:lnSpc>
                <a:spcPct val="100000"/>
              </a:lnSpc>
              <a:spcBef>
                <a:spcPts val="1400"/>
              </a:spcBef>
            </a:pPr>
            <a:r>
              <a:rPr lang="en-GB" sz="2400" dirty="0">
                <a:solidFill>
                  <a:schemeClr val="accent3">
                    <a:lumMod val="25000"/>
                  </a:schemeClr>
                </a:solidFill>
                <a:latin typeface="Abadi" panose="020B0604020104020204" pitchFamily="34" charset="0"/>
              </a:rPr>
              <a:t>Also, the overall success rate is improving over time.</a:t>
            </a:r>
            <a:endParaRPr lang="en-US" sz="2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62F7A19-0C2A-0EBB-9AC8-C1628454CD4D}"/>
              </a:ext>
            </a:extLst>
          </p:cNvPr>
          <p:cNvPicPr>
            <a:picLocks noChangeAspect="1"/>
          </p:cNvPicPr>
          <p:nvPr/>
        </p:nvPicPr>
        <p:blipFill>
          <a:blip r:embed="rId3"/>
          <a:stretch>
            <a:fillRect/>
          </a:stretch>
        </p:blipFill>
        <p:spPr>
          <a:xfrm>
            <a:off x="770011" y="1577189"/>
            <a:ext cx="10762298" cy="249041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392486"/>
            <a:ext cx="9804492" cy="1488858"/>
          </a:xfrm>
          <a:prstGeom prst="rect">
            <a:avLst/>
          </a:prstGeom>
        </p:spPr>
        <p:txBody>
          <a:bodyPr>
            <a:normAutofit/>
          </a:bodyPr>
          <a:lstStyle/>
          <a:p>
            <a:pPr marL="0" indent="0">
              <a:lnSpc>
                <a:spcPct val="100000"/>
              </a:lnSpc>
              <a:spcBef>
                <a:spcPts val="1400"/>
              </a:spcBef>
              <a:buNone/>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Higher payloads (over 12,000kg) have a better success rate at CCAFS SLC 40 and KSC LC 39A launch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1743E0B-D223-B4D6-B5B6-AADE8CA6BC9C}"/>
              </a:ext>
            </a:extLst>
          </p:cNvPr>
          <p:cNvPicPr>
            <a:picLocks noChangeAspect="1"/>
          </p:cNvPicPr>
          <p:nvPr/>
        </p:nvPicPr>
        <p:blipFill>
          <a:blip r:embed="rId3"/>
          <a:stretch>
            <a:fillRect/>
          </a:stretch>
        </p:blipFill>
        <p:spPr>
          <a:xfrm>
            <a:off x="702711" y="1421505"/>
            <a:ext cx="10628504" cy="3229031"/>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5024929" cy="3811588"/>
          </a:xfrm>
          <a:prstGeom prst="rect">
            <a:avLst/>
          </a:prstGeom>
        </p:spPr>
        <p:txBody>
          <a:bodyPr>
            <a:normAutofit/>
          </a:bodyPr>
          <a:lstStyle/>
          <a:p>
            <a:pPr>
              <a:lnSpc>
                <a:spcPct val="100000"/>
              </a:lnSpc>
              <a:spcBef>
                <a:spcPts val="1400"/>
              </a:spcBef>
            </a:pPr>
            <a:r>
              <a:rPr lang="en-GB" dirty="0">
                <a:solidFill>
                  <a:schemeClr val="accent3">
                    <a:lumMod val="25000"/>
                  </a:schemeClr>
                </a:solidFill>
                <a:latin typeface="Abadi" panose="020B0604020104020204" pitchFamily="34" charset="0"/>
              </a:rPr>
              <a:t>The following orbits have the highest success rates:</a:t>
            </a:r>
          </a:p>
          <a:p>
            <a:pPr lvl="1">
              <a:lnSpc>
                <a:spcPct val="100000"/>
              </a:lnSpc>
              <a:spcBef>
                <a:spcPts val="1400"/>
              </a:spcBef>
            </a:pPr>
            <a:r>
              <a:rPr lang="en-GB" dirty="0">
                <a:solidFill>
                  <a:schemeClr val="accent3">
                    <a:lumMod val="25000"/>
                  </a:schemeClr>
                </a:solidFill>
                <a:latin typeface="Abadi" panose="020B0604020104020204" pitchFamily="34" charset="0"/>
              </a:rPr>
              <a:t>ES-L1</a:t>
            </a:r>
          </a:p>
          <a:p>
            <a:pPr lvl="1">
              <a:lnSpc>
                <a:spcPct val="100000"/>
              </a:lnSpc>
              <a:spcBef>
                <a:spcPts val="1400"/>
              </a:spcBef>
            </a:pPr>
            <a:r>
              <a:rPr lang="en-GB" dirty="0">
                <a:solidFill>
                  <a:schemeClr val="accent3">
                    <a:lumMod val="25000"/>
                  </a:schemeClr>
                </a:solidFill>
                <a:latin typeface="Abadi" panose="020B0604020104020204" pitchFamily="34" charset="0"/>
              </a:rPr>
              <a:t>GEO</a:t>
            </a:r>
          </a:p>
          <a:p>
            <a:pPr lvl="1">
              <a:lnSpc>
                <a:spcPct val="100000"/>
              </a:lnSpc>
              <a:spcBef>
                <a:spcPts val="1400"/>
              </a:spcBef>
            </a:pPr>
            <a:r>
              <a:rPr lang="en-GB" dirty="0">
                <a:solidFill>
                  <a:schemeClr val="accent3">
                    <a:lumMod val="25000"/>
                  </a:schemeClr>
                </a:solidFill>
                <a:latin typeface="Abadi" panose="020B0604020104020204" pitchFamily="34" charset="0"/>
              </a:rPr>
              <a:t>HEO</a:t>
            </a:r>
          </a:p>
          <a:p>
            <a:pPr lvl="1">
              <a:lnSpc>
                <a:spcPct val="100000"/>
              </a:lnSpc>
              <a:spcBef>
                <a:spcPts val="1400"/>
              </a:spcBef>
            </a:pPr>
            <a:r>
              <a:rPr lang="en-GB" dirty="0">
                <a:solidFill>
                  <a:schemeClr val="accent3">
                    <a:lumMod val="25000"/>
                  </a:schemeClr>
                </a:solidFill>
                <a:latin typeface="Abadi" panose="020B0604020104020204" pitchFamily="34" charset="0"/>
              </a:rPr>
              <a:t>SSO</a:t>
            </a:r>
            <a:endParaRPr lang="en-US"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D619388-32D1-0AE3-33BC-DD0B4E30534C}"/>
              </a:ext>
            </a:extLst>
          </p:cNvPr>
          <p:cNvPicPr>
            <a:picLocks noChangeAspect="1"/>
          </p:cNvPicPr>
          <p:nvPr/>
        </p:nvPicPr>
        <p:blipFill>
          <a:blip r:embed="rId3"/>
          <a:stretch>
            <a:fillRect/>
          </a:stretch>
        </p:blipFill>
        <p:spPr>
          <a:xfrm>
            <a:off x="6687748" y="1925468"/>
            <a:ext cx="4224368" cy="32623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DBE14E5-AC89-48C9-29A2-689AAD3764F2}"/>
              </a:ext>
            </a:extLst>
          </p:cNvPr>
          <p:cNvPicPr>
            <a:picLocks noChangeAspect="1"/>
          </p:cNvPicPr>
          <p:nvPr/>
        </p:nvPicPr>
        <p:blipFill>
          <a:blip r:embed="rId3"/>
          <a:stretch>
            <a:fillRect/>
          </a:stretch>
        </p:blipFill>
        <p:spPr>
          <a:xfrm>
            <a:off x="603701" y="1839833"/>
            <a:ext cx="11130115" cy="381174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19A2C80-AACB-06FD-DD2F-6C3966B333A4}"/>
              </a:ext>
            </a:extLst>
          </p:cNvPr>
          <p:cNvPicPr>
            <a:picLocks noChangeAspect="1"/>
          </p:cNvPicPr>
          <p:nvPr/>
        </p:nvPicPr>
        <p:blipFill>
          <a:blip r:embed="rId3"/>
          <a:stretch>
            <a:fillRect/>
          </a:stretch>
        </p:blipFill>
        <p:spPr>
          <a:xfrm>
            <a:off x="492704" y="1531817"/>
            <a:ext cx="11206591" cy="425544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1F297D9-F1BA-5DA5-3C93-81F384EC89A9}"/>
              </a:ext>
            </a:extLst>
          </p:cNvPr>
          <p:cNvPicPr>
            <a:picLocks noChangeAspect="1"/>
          </p:cNvPicPr>
          <p:nvPr/>
        </p:nvPicPr>
        <p:blipFill>
          <a:blip r:embed="rId3"/>
          <a:stretch>
            <a:fillRect/>
          </a:stretch>
        </p:blipFill>
        <p:spPr>
          <a:xfrm>
            <a:off x="2371541" y="1428401"/>
            <a:ext cx="7133795" cy="506978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lvl="8">
              <a:lnSpc>
                <a:spcPct val="100000"/>
              </a:lnSpc>
              <a:spcBef>
                <a:spcPts val="1400"/>
              </a:spcBef>
            </a:pPr>
            <a:r>
              <a:rPr lang="en-US" sz="1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1E85134-6E65-2F6F-A8DE-5F236849453A}"/>
              </a:ext>
            </a:extLst>
          </p:cNvPr>
          <p:cNvPicPr>
            <a:picLocks noChangeAspect="1"/>
          </p:cNvPicPr>
          <p:nvPr/>
        </p:nvPicPr>
        <p:blipFill>
          <a:blip r:embed="rId3"/>
          <a:stretch>
            <a:fillRect/>
          </a:stretch>
        </p:blipFill>
        <p:spPr>
          <a:xfrm>
            <a:off x="538122" y="1225527"/>
            <a:ext cx="11115756" cy="484349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E36A28FD-7616-E7C1-C870-9C3AF3517871}"/>
              </a:ext>
            </a:extLst>
          </p:cNvPr>
          <p:cNvPicPr>
            <a:picLocks noChangeAspect="1"/>
          </p:cNvPicPr>
          <p:nvPr/>
        </p:nvPicPr>
        <p:blipFill>
          <a:blip r:embed="rId3"/>
          <a:stretch>
            <a:fillRect/>
          </a:stretch>
        </p:blipFill>
        <p:spPr>
          <a:xfrm>
            <a:off x="458856" y="1546367"/>
            <a:ext cx="11274287" cy="42289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0665C7C-6CF9-13DA-B42E-FDEE7A4F6EE2}"/>
              </a:ext>
            </a:extLst>
          </p:cNvPr>
          <p:cNvPicPr>
            <a:picLocks noChangeAspect="1"/>
          </p:cNvPicPr>
          <p:nvPr/>
        </p:nvPicPr>
        <p:blipFill>
          <a:blip r:embed="rId3"/>
          <a:stretch>
            <a:fillRect/>
          </a:stretch>
        </p:blipFill>
        <p:spPr>
          <a:xfrm>
            <a:off x="497640" y="1393016"/>
            <a:ext cx="11196719" cy="407196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A3EF93E-55D8-DC40-F131-9291729CAC2F}"/>
              </a:ext>
            </a:extLst>
          </p:cNvPr>
          <p:cNvPicPr>
            <a:picLocks noChangeAspect="1"/>
          </p:cNvPicPr>
          <p:nvPr/>
        </p:nvPicPr>
        <p:blipFill>
          <a:blip r:embed="rId3"/>
          <a:stretch>
            <a:fillRect/>
          </a:stretch>
        </p:blipFill>
        <p:spPr>
          <a:xfrm>
            <a:off x="734028" y="1435246"/>
            <a:ext cx="10444239" cy="46482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3E31294-BB9F-C032-A1EA-0E14C0B84304}"/>
              </a:ext>
            </a:extLst>
          </p:cNvPr>
          <p:cNvPicPr>
            <a:picLocks noChangeAspect="1"/>
          </p:cNvPicPr>
          <p:nvPr/>
        </p:nvPicPr>
        <p:blipFill>
          <a:blip r:embed="rId3"/>
          <a:stretch>
            <a:fillRect/>
          </a:stretch>
        </p:blipFill>
        <p:spPr>
          <a:xfrm>
            <a:off x="770010" y="1422723"/>
            <a:ext cx="9895038" cy="46028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2942"/>
            <a:ext cx="10326708" cy="45726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collected through SpaceX API and web-scraping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prepared and </a:t>
            </a:r>
            <a:r>
              <a:rPr lang="en-GB" sz="1800" dirty="0">
                <a:solidFill>
                  <a:schemeClr val="accent3">
                    <a:lumMod val="25000"/>
                  </a:schemeClr>
                </a:solidFill>
                <a:latin typeface="Abadi" panose="020B0604020104020204" pitchFamily="34" charset="0"/>
              </a:rPr>
              <a:t>transformed into a useable subset</a:t>
            </a:r>
          </a:p>
          <a:p>
            <a:pPr lvl="1">
              <a:lnSpc>
                <a:spcPct val="100000"/>
              </a:lnSpc>
              <a:spcBef>
                <a:spcPts val="1400"/>
              </a:spcBef>
            </a:pPr>
            <a:r>
              <a:rPr lang="en-US" sz="1800" dirty="0">
                <a:solidFill>
                  <a:schemeClr val="accent3">
                    <a:lumMod val="25000"/>
                  </a:schemeClr>
                </a:solidFill>
                <a:latin typeface="Abadi" panose="020B0604020104020204" pitchFamily="34" charset="0"/>
              </a:rPr>
              <a:t>Model selected trough comparison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GB" sz="1800" dirty="0">
                <a:solidFill>
                  <a:schemeClr val="accent3">
                    <a:lumMod val="25000"/>
                  </a:schemeClr>
                </a:solidFill>
                <a:latin typeface="Abadi" panose="020B0604020104020204" pitchFamily="34" charset="0"/>
              </a:rPr>
              <a:t>EDA identified the best features to predict successful landings;</a:t>
            </a:r>
          </a:p>
          <a:p>
            <a:pPr lvl="1">
              <a:lnSpc>
                <a:spcPct val="100000"/>
              </a:lnSpc>
              <a:spcBef>
                <a:spcPts val="1400"/>
              </a:spcBef>
            </a:pPr>
            <a:r>
              <a:rPr lang="en-GB" sz="1800" dirty="0">
                <a:solidFill>
                  <a:schemeClr val="accent3">
                    <a:lumMod val="25000"/>
                  </a:schemeClr>
                </a:solidFill>
                <a:latin typeface="Abadi" panose="020B0604020104020204" pitchFamily="34" charset="0"/>
              </a:rPr>
              <a:t>Machine Learning model predicted if the Falcon 9 first stage will land successfully.</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FFED7855-DB9D-8E37-113B-F152B6DFFF1D}"/>
              </a:ext>
            </a:extLst>
          </p:cNvPr>
          <p:cNvPicPr>
            <a:picLocks noChangeAspect="1"/>
          </p:cNvPicPr>
          <p:nvPr/>
        </p:nvPicPr>
        <p:blipFill>
          <a:blip r:embed="rId3"/>
          <a:stretch>
            <a:fillRect/>
          </a:stretch>
        </p:blipFill>
        <p:spPr>
          <a:xfrm>
            <a:off x="642897" y="1454929"/>
            <a:ext cx="10906205" cy="394814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1EF7D16-7CD5-413D-2A0E-CB81764C0E92}"/>
              </a:ext>
            </a:extLst>
          </p:cNvPr>
          <p:cNvPicPr>
            <a:picLocks noChangeAspect="1"/>
          </p:cNvPicPr>
          <p:nvPr/>
        </p:nvPicPr>
        <p:blipFill>
          <a:blip r:embed="rId3"/>
          <a:stretch>
            <a:fillRect/>
          </a:stretch>
        </p:blipFill>
        <p:spPr>
          <a:xfrm>
            <a:off x="833399" y="1714487"/>
            <a:ext cx="10525202" cy="342902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AE14A32-2C7E-936F-5710-78A2D021FE33}"/>
              </a:ext>
            </a:extLst>
          </p:cNvPr>
          <p:cNvPicPr>
            <a:picLocks noChangeAspect="1"/>
          </p:cNvPicPr>
          <p:nvPr/>
        </p:nvPicPr>
        <p:blipFill>
          <a:blip r:embed="rId3"/>
          <a:stretch>
            <a:fillRect/>
          </a:stretch>
        </p:blipFill>
        <p:spPr>
          <a:xfrm>
            <a:off x="770010" y="1593819"/>
            <a:ext cx="9196455" cy="418150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AU" sz="2200" dirty="0">
              <a:solidFill>
                <a:schemeClr val="accent3">
                  <a:lumMod val="25000"/>
                </a:schemeClr>
              </a:solidFill>
              <a:latin typeface="Abadi"/>
            </a:endParaRPr>
          </a:p>
          <a:p>
            <a:pPr>
              <a:lnSpc>
                <a:spcPct val="100000"/>
              </a:lnSpc>
              <a:spcBef>
                <a:spcPts val="1400"/>
              </a:spcBef>
            </a:pPr>
            <a:endParaRPr lang="en-AU"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9" name="Table 9">
            <a:extLst>
              <a:ext uri="{FF2B5EF4-FFF2-40B4-BE49-F238E27FC236}">
                <a16:creationId xmlns:a16="http://schemas.microsoft.com/office/drawing/2014/main" id="{1CF2420C-8537-8ADB-2AF5-80C67A2DF5EF}"/>
              </a:ext>
            </a:extLst>
          </p:cNvPr>
          <p:cNvGraphicFramePr>
            <a:graphicFrameLocks noGrp="1"/>
          </p:cNvGraphicFramePr>
          <p:nvPr>
            <p:extLst>
              <p:ext uri="{D42A27DB-BD31-4B8C-83A1-F6EECF244321}">
                <p14:modId xmlns:p14="http://schemas.microsoft.com/office/powerpoint/2010/main" val="1313270268"/>
              </p:ext>
            </p:extLst>
          </p:nvPr>
        </p:nvGraphicFramePr>
        <p:xfrm>
          <a:off x="2032000" y="3119868"/>
          <a:ext cx="8128000" cy="7416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40385695"/>
                    </a:ext>
                  </a:extLst>
                </a:gridCol>
                <a:gridCol w="4064000">
                  <a:extLst>
                    <a:ext uri="{9D8B030D-6E8A-4147-A177-3AD203B41FA5}">
                      <a16:colId xmlns:a16="http://schemas.microsoft.com/office/drawing/2014/main" val="3610373280"/>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lumMod val="25000"/>
                            </a:schemeClr>
                          </a:solidFill>
                        </a:rPr>
                        <a:t>Booster Version</a:t>
                      </a:r>
                      <a:endParaRPr lang="en-GB" sz="1800" dirty="0">
                        <a:solidFill>
                          <a:schemeClr val="accent3">
                            <a:lumMod val="25000"/>
                          </a:schemeClr>
                        </a:solidFill>
                        <a:latin typeface="Abadi"/>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lumMod val="25000"/>
                            </a:schemeClr>
                          </a:solidFill>
                        </a:rPr>
                        <a:t>Launch Site</a:t>
                      </a:r>
                      <a:endParaRPr lang="en-GB" sz="1800" dirty="0">
                        <a:solidFill>
                          <a:schemeClr val="accent3">
                            <a:lumMod val="25000"/>
                          </a:schemeClr>
                        </a:solidFill>
                        <a:latin typeface="Abadi"/>
                      </a:endParaRPr>
                    </a:p>
                  </a:txBody>
                  <a:tcPr/>
                </a:tc>
                <a:extLst>
                  <a:ext uri="{0D108BD9-81ED-4DB2-BD59-A6C34878D82A}">
                    <a16:rowId xmlns:a16="http://schemas.microsoft.com/office/drawing/2014/main" val="354209891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lumMod val="25000"/>
                            </a:schemeClr>
                          </a:solidFill>
                        </a:rPr>
                        <a:t>F9 v1.1 B1012</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lumMod val="25000"/>
                            </a:schemeClr>
                          </a:solidFill>
                        </a:rPr>
                        <a:t>CCAFS LC-40</a:t>
                      </a:r>
                      <a:endParaRPr lang="en-US" sz="1800" dirty="0">
                        <a:solidFill>
                          <a:schemeClr val="accent3">
                            <a:lumMod val="25000"/>
                          </a:schemeClr>
                        </a:solidFill>
                        <a:latin typeface="Abadi"/>
                      </a:endParaRPr>
                    </a:p>
                  </a:txBody>
                  <a:tcPr/>
                </a:tc>
                <a:extLst>
                  <a:ext uri="{0D108BD9-81ED-4DB2-BD59-A6C34878D82A}">
                    <a16:rowId xmlns:a16="http://schemas.microsoft.com/office/drawing/2014/main" val="2549102566"/>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34F2515-8F9C-4BC7-8D21-31502C86995F}"/>
              </a:ext>
            </a:extLst>
          </p:cNvPr>
          <p:cNvPicPr>
            <a:picLocks noChangeAspect="1"/>
          </p:cNvPicPr>
          <p:nvPr/>
        </p:nvPicPr>
        <p:blipFill>
          <a:blip r:embed="rId3"/>
          <a:stretch>
            <a:fillRect/>
          </a:stretch>
        </p:blipFill>
        <p:spPr>
          <a:xfrm>
            <a:off x="770010" y="1546977"/>
            <a:ext cx="9686274" cy="437282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A</a:t>
            </a:r>
            <a:r>
              <a:rPr lang="en-US" dirty="0" err="1">
                <a:solidFill>
                  <a:srgbClr val="0B49CB"/>
                </a:solidFill>
                <a:latin typeface="Abadi"/>
              </a:rPr>
              <a:t>ll</a:t>
            </a:r>
            <a:r>
              <a:rPr lang="en-US" dirty="0">
                <a:solidFill>
                  <a:srgbClr val="0B49CB"/>
                </a:solidFill>
                <a:latin typeface="Abadi"/>
              </a:rPr>
              <a:t> launch sites</a:t>
            </a:r>
          </a:p>
        </p:txBody>
      </p:sp>
      <p:pic>
        <p:nvPicPr>
          <p:cNvPr id="6" name="Picture 5">
            <a:extLst>
              <a:ext uri="{FF2B5EF4-FFF2-40B4-BE49-F238E27FC236}">
                <a16:creationId xmlns:a16="http://schemas.microsoft.com/office/drawing/2014/main" id="{88BF2BB6-C127-AF3C-4493-8818ACC0D39A}"/>
              </a:ext>
            </a:extLst>
          </p:cNvPr>
          <p:cNvPicPr>
            <a:picLocks noChangeAspect="1"/>
          </p:cNvPicPr>
          <p:nvPr/>
        </p:nvPicPr>
        <p:blipFill>
          <a:blip r:embed="rId3"/>
          <a:stretch>
            <a:fillRect/>
          </a:stretch>
        </p:blipFill>
        <p:spPr>
          <a:xfrm>
            <a:off x="2393129" y="1510690"/>
            <a:ext cx="7405742" cy="451488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 by launch site</a:t>
            </a:r>
          </a:p>
        </p:txBody>
      </p:sp>
      <p:pic>
        <p:nvPicPr>
          <p:cNvPr id="4" name="Picture 3">
            <a:extLst>
              <a:ext uri="{FF2B5EF4-FFF2-40B4-BE49-F238E27FC236}">
                <a16:creationId xmlns:a16="http://schemas.microsoft.com/office/drawing/2014/main" id="{841AD2AC-475D-A2C9-E36F-81AB461E67B0}"/>
              </a:ext>
            </a:extLst>
          </p:cNvPr>
          <p:cNvPicPr>
            <a:picLocks noChangeAspect="1"/>
          </p:cNvPicPr>
          <p:nvPr/>
        </p:nvPicPr>
        <p:blipFill>
          <a:blip r:embed="rId3"/>
          <a:stretch>
            <a:fillRect/>
          </a:stretch>
        </p:blipFill>
        <p:spPr>
          <a:xfrm>
            <a:off x="770011" y="1591764"/>
            <a:ext cx="10453764" cy="447678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by Site</a:t>
            </a:r>
          </a:p>
        </p:txBody>
      </p:sp>
      <p:pic>
        <p:nvPicPr>
          <p:cNvPr id="4" name="Picture 3">
            <a:extLst>
              <a:ext uri="{FF2B5EF4-FFF2-40B4-BE49-F238E27FC236}">
                <a16:creationId xmlns:a16="http://schemas.microsoft.com/office/drawing/2014/main" id="{C3DEEFA7-78F1-3415-8264-E20177D02155}"/>
              </a:ext>
            </a:extLst>
          </p:cNvPr>
          <p:cNvPicPr>
            <a:picLocks noChangeAspect="1"/>
          </p:cNvPicPr>
          <p:nvPr/>
        </p:nvPicPr>
        <p:blipFill>
          <a:blip r:embed="rId3"/>
          <a:stretch>
            <a:fillRect/>
          </a:stretch>
        </p:blipFill>
        <p:spPr>
          <a:xfrm>
            <a:off x="875901" y="1727823"/>
            <a:ext cx="10434199" cy="341637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5870"/>
            <a:ext cx="10530114" cy="461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200" dirty="0">
                <a:solidFill>
                  <a:schemeClr val="accent3">
                    <a:lumMod val="25000"/>
                  </a:schemeClr>
                </a:solidFill>
                <a:latin typeface="Abadi" panose="020B0604020104020204" pitchFamily="34" charset="0"/>
              </a:rPr>
              <a:t>Project background and context</a:t>
            </a:r>
          </a:p>
          <a:p>
            <a:pPr lvl="1">
              <a:lnSpc>
                <a:spcPct val="100000"/>
              </a:lnSpc>
              <a:spcBef>
                <a:spcPts val="1400"/>
              </a:spcBef>
            </a:pPr>
            <a:r>
              <a:rPr lang="en-GB"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endParaRPr lang="en-US" sz="3200" dirty="0">
              <a:solidFill>
                <a:schemeClr val="accent3">
                  <a:lumMod val="25000"/>
                </a:schemeClr>
              </a:solidFill>
              <a:latin typeface="Abadi" panose="020B0604020104020204" pitchFamily="34" charset="0"/>
            </a:endParaRPr>
          </a:p>
          <a:p>
            <a:pPr>
              <a:spcBef>
                <a:spcPts val="1400"/>
              </a:spcBef>
            </a:pPr>
            <a:r>
              <a:rPr lang="en-US" sz="3200" dirty="0">
                <a:solidFill>
                  <a:schemeClr val="accent3">
                    <a:lumMod val="25000"/>
                  </a:schemeClr>
                </a:solidFill>
                <a:latin typeface="Abadi" panose="020B0604020104020204" pitchFamily="34" charset="0"/>
              </a:rPr>
              <a:t>Problems you want to find answers</a:t>
            </a:r>
          </a:p>
          <a:p>
            <a:pPr lvl="1">
              <a:spcBef>
                <a:spcPts val="1400"/>
              </a:spcBef>
            </a:pPr>
            <a:r>
              <a:rPr lang="en-GB" dirty="0">
                <a:solidFill>
                  <a:schemeClr val="accent3">
                    <a:lumMod val="25000"/>
                  </a:schemeClr>
                </a:solidFill>
                <a:latin typeface="Abadi" panose="020B0604020104020204" pitchFamily="34" charset="0"/>
              </a:rPr>
              <a:t>We need a model able to predict the success of a landing to calculate the cost of a launch.</a:t>
            </a:r>
          </a:p>
          <a:p>
            <a:pPr lvl="1">
              <a:spcBef>
                <a:spcPts val="1400"/>
              </a:spcBef>
            </a:pPr>
            <a:r>
              <a:rPr lang="en-GB" dirty="0">
                <a:solidFill>
                  <a:schemeClr val="accent3">
                    <a:lumMod val="25000"/>
                  </a:schemeClr>
                </a:solidFill>
                <a:latin typeface="Abadi" panose="020B0604020104020204" pitchFamily="34" charset="0"/>
              </a:rPr>
              <a:t>We also need to identify the best site launch.</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Launch Success Ratio for KSC LC-39A</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1DCE8C6C-D901-5BC4-E305-2919BA5CEF73}"/>
              </a:ext>
            </a:extLst>
          </p:cNvPr>
          <p:cNvPicPr>
            <a:picLocks noChangeAspect="1"/>
          </p:cNvPicPr>
          <p:nvPr/>
        </p:nvPicPr>
        <p:blipFill>
          <a:blip r:embed="rId3"/>
          <a:stretch>
            <a:fillRect/>
          </a:stretch>
        </p:blipFill>
        <p:spPr>
          <a:xfrm>
            <a:off x="960458" y="2045313"/>
            <a:ext cx="10411333" cy="302264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A88DBB18-9838-F8AA-6C56-FA5E8E2E0680}"/>
              </a:ext>
            </a:extLst>
          </p:cNvPr>
          <p:cNvPicPr>
            <a:picLocks noChangeAspect="1"/>
          </p:cNvPicPr>
          <p:nvPr/>
        </p:nvPicPr>
        <p:blipFill>
          <a:blip r:embed="rId3"/>
          <a:stretch>
            <a:fillRect/>
          </a:stretch>
        </p:blipFill>
        <p:spPr>
          <a:xfrm>
            <a:off x="1129766" y="1731765"/>
            <a:ext cx="9932468" cy="339446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GB" sz="2200" dirty="0">
                <a:solidFill>
                  <a:schemeClr val="accent3">
                    <a:lumMod val="25000"/>
                  </a:schemeClr>
                </a:solidFill>
                <a:latin typeface="Abadi"/>
              </a:rPr>
              <a:t>Four classification models were tested, and their accuracies are plotted beside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The classifier model with the highest accuracy is the Decision Tree</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9EE287B8-3B9C-5385-520F-3DD57134BEEE}"/>
              </a:ext>
            </a:extLst>
          </p:cNvPr>
          <p:cNvPicPr>
            <a:picLocks noChangeAspect="1"/>
          </p:cNvPicPr>
          <p:nvPr/>
        </p:nvPicPr>
        <p:blipFill>
          <a:blip r:embed="rId3"/>
          <a:stretch>
            <a:fillRect/>
          </a:stretch>
        </p:blipFill>
        <p:spPr>
          <a:xfrm>
            <a:off x="6833570" y="1687643"/>
            <a:ext cx="4899849" cy="37089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TextBox 5">
            <a:extLst>
              <a:ext uri="{FF2B5EF4-FFF2-40B4-BE49-F238E27FC236}">
                <a16:creationId xmlns:a16="http://schemas.microsoft.com/office/drawing/2014/main" id="{D1905F06-6D4E-5286-C401-81C651A56BA0}"/>
              </a:ext>
            </a:extLst>
          </p:cNvPr>
          <p:cNvSpPr txBox="1"/>
          <p:nvPr/>
        </p:nvSpPr>
        <p:spPr>
          <a:xfrm>
            <a:off x="1549711" y="4899464"/>
            <a:ext cx="9477960" cy="830997"/>
          </a:xfrm>
          <a:prstGeom prst="rect">
            <a:avLst/>
          </a:prstGeom>
          <a:noFill/>
        </p:spPr>
        <p:txBody>
          <a:bodyPr wrap="square">
            <a:spAutoFit/>
          </a:bodyPr>
          <a:lstStyle/>
          <a:p>
            <a:r>
              <a:rPr lang="en-US" sz="2400" dirty="0"/>
              <a:t>The Decision Tree confusion matrix shows the largest number of true positive and true negative compared to other models.</a:t>
            </a:r>
          </a:p>
        </p:txBody>
      </p:sp>
      <p:pic>
        <p:nvPicPr>
          <p:cNvPr id="7" name="Picture 6">
            <a:extLst>
              <a:ext uri="{FF2B5EF4-FFF2-40B4-BE49-F238E27FC236}">
                <a16:creationId xmlns:a16="http://schemas.microsoft.com/office/drawing/2014/main" id="{1C4EDC1B-3C67-21AF-19B2-CAC7B7EF2C11}"/>
              </a:ext>
            </a:extLst>
          </p:cNvPr>
          <p:cNvPicPr>
            <a:picLocks noChangeAspect="1"/>
          </p:cNvPicPr>
          <p:nvPr/>
        </p:nvPicPr>
        <p:blipFill>
          <a:blip r:embed="rId3"/>
          <a:stretch>
            <a:fillRect/>
          </a:stretch>
        </p:blipFill>
        <p:spPr>
          <a:xfrm>
            <a:off x="3996590" y="1519577"/>
            <a:ext cx="4062442" cy="294800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KSC LC-39A is the launch site with the highest success rate</a:t>
            </a:r>
          </a:p>
          <a:p>
            <a:pPr>
              <a:lnSpc>
                <a:spcPct val="100000"/>
              </a:lnSpc>
              <a:spcBef>
                <a:spcPts val="1400"/>
              </a:spcBef>
            </a:pPr>
            <a:r>
              <a:rPr lang="en-GB" sz="2200" dirty="0">
                <a:solidFill>
                  <a:schemeClr val="accent3">
                    <a:lumMod val="25000"/>
                  </a:schemeClr>
                </a:solidFill>
                <a:latin typeface="Abadi" panose="020B0604020104020204" pitchFamily="34" charset="0"/>
              </a:rPr>
              <a:t>Higher payload launches are more successful</a:t>
            </a:r>
          </a:p>
          <a:p>
            <a:pPr>
              <a:lnSpc>
                <a:spcPct val="100000"/>
              </a:lnSpc>
              <a:spcBef>
                <a:spcPts val="1400"/>
              </a:spcBef>
            </a:pPr>
            <a:r>
              <a:rPr lang="en-GB" sz="2200" dirty="0">
                <a:solidFill>
                  <a:schemeClr val="accent3">
                    <a:lumMod val="25000"/>
                  </a:schemeClr>
                </a:solidFill>
                <a:latin typeface="Abadi" panose="020B0604020104020204" pitchFamily="34" charset="0"/>
              </a:rPr>
              <a:t>Decision Tree Classifier can be used to predict successful landings and increase profits.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hlinkClick r:id="rId4"/>
            </a:endParaRPr>
          </a:p>
          <a:p>
            <a:pPr>
              <a:lnSpc>
                <a:spcPct val="100000"/>
              </a:lnSpc>
              <a:spcBef>
                <a:spcPts val="1400"/>
              </a:spcBef>
            </a:pPr>
            <a:r>
              <a:rPr lang="en-US" sz="2200" dirty="0">
                <a:solidFill>
                  <a:schemeClr val="accent3">
                    <a:lumMod val="25000"/>
                  </a:schemeClr>
                </a:solidFill>
                <a:latin typeface="Abadi" panose="020B0604020104020204" pitchFamily="34" charset="0"/>
              </a:rPr>
              <a:t>SpaceX API </a:t>
            </a:r>
            <a:r>
              <a:rPr lang="en-US" sz="2200" dirty="0">
                <a:solidFill>
                  <a:schemeClr val="accent3">
                    <a:lumMod val="25000"/>
                  </a:schemeClr>
                </a:solidFill>
                <a:latin typeface="Abadi" panose="020B0604020104020204" pitchFamily="34" charset="0"/>
                <a:hlinkClick r:id="rId4"/>
              </a:rPr>
              <a:t>https://api.spacexdata.com</a:t>
            </a:r>
            <a:r>
              <a:rPr lang="en-US"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Through</a:t>
            </a:r>
            <a:r>
              <a:rPr lang="it-IT" sz="7600" dirty="0">
                <a:solidFill>
                  <a:schemeClr val="bg2">
                    <a:lumMod val="50000"/>
                  </a:schemeClr>
                </a:solidFill>
                <a:latin typeface="Abadi"/>
              </a:rPr>
              <a:t> </a:t>
            </a:r>
            <a:r>
              <a:rPr lang="it-IT" sz="7600" dirty="0" err="1">
                <a:solidFill>
                  <a:schemeClr val="bg2">
                    <a:lumMod val="50000"/>
                  </a:schemeClr>
                </a:solidFill>
                <a:latin typeface="Abadi"/>
              </a:rPr>
              <a:t>SpaceX</a:t>
            </a:r>
            <a:r>
              <a:rPr lang="it-IT" sz="7600" dirty="0">
                <a:solidFill>
                  <a:schemeClr val="bg2">
                    <a:lumMod val="50000"/>
                  </a:schemeClr>
                </a:solidFill>
                <a:latin typeface="Abadi"/>
              </a:rPr>
              <a:t> API (</a:t>
            </a:r>
            <a:r>
              <a:rPr lang="it-IT" sz="7600" dirty="0">
                <a:solidFill>
                  <a:schemeClr val="bg2">
                    <a:lumMod val="50000"/>
                  </a:schemeClr>
                </a:solidFill>
                <a:latin typeface="Abadi"/>
                <a:hlinkClick r:id="rId4"/>
              </a:rPr>
              <a:t>https://api.spacexdata.com/v4/rockets/</a:t>
            </a:r>
            <a:r>
              <a:rPr lang="it-IT" sz="7600" dirty="0">
                <a:solidFill>
                  <a:schemeClr val="bg2">
                    <a:lumMod val="50000"/>
                  </a:schemeClr>
                </a:solidFill>
                <a:latin typeface="Abadi"/>
              </a:rPr>
              <a:t>)</a:t>
            </a:r>
          </a:p>
          <a:p>
            <a:pPr lvl="1">
              <a:lnSpc>
                <a:spcPct val="120000"/>
              </a:lnSpc>
              <a:spcBef>
                <a:spcPts val="1400"/>
              </a:spcBef>
            </a:pPr>
            <a:r>
              <a:rPr lang="en-US" sz="7600" dirty="0">
                <a:solidFill>
                  <a:schemeClr val="bg2">
                    <a:lumMod val="50000"/>
                  </a:schemeClr>
                </a:solidFill>
                <a:latin typeface="Abadi"/>
              </a:rPr>
              <a:t>Web-scraping of Falcon 9 Wikipedia page</a:t>
            </a:r>
            <a:br>
              <a:rPr lang="en-US" sz="7600" dirty="0">
                <a:solidFill>
                  <a:schemeClr val="bg2">
                    <a:lumMod val="50000"/>
                  </a:schemeClr>
                </a:solidFill>
                <a:latin typeface="Abadi"/>
              </a:rPr>
            </a:br>
            <a:r>
              <a:rPr lang="en-US" sz="7600" dirty="0">
                <a:solidFill>
                  <a:schemeClr val="bg2">
                    <a:lumMod val="50000"/>
                  </a:schemeClr>
                </a:solidFill>
                <a:latin typeface="Abadi"/>
                <a:hlinkClick r:id="rId5"/>
              </a:rPr>
              <a:t>https://en.wikipedia.org/wiki/List_of_Falcon/_9/_and_Falcon_Heavy_launches</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Added a </a:t>
            </a:r>
            <a:r>
              <a:rPr lang="en-GB" sz="7600" dirty="0">
                <a:solidFill>
                  <a:schemeClr val="bg2">
                    <a:lumMod val="50000"/>
                  </a:schemeClr>
                </a:solidFill>
                <a:latin typeface="Abadi"/>
              </a:rPr>
              <a:t>landing outcome label based on outcome data after summarizing and analysing features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GB" sz="7600" dirty="0">
                <a:solidFill>
                  <a:schemeClr val="bg2">
                    <a:lumMod val="50000"/>
                  </a:schemeClr>
                </a:solidFill>
                <a:latin typeface="Abadi"/>
              </a:rPr>
              <a:t>Data collected were normalized, divided into training and test data sets, and evaluated by four different classification models. The accuracy of each model was assessed using various combinations of parameters.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56474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dirty="0">
                <a:solidFill>
                  <a:schemeClr val="accent3">
                    <a:lumMod val="25000"/>
                  </a:schemeClr>
                </a:solidFill>
                <a:latin typeface="Abadi" panose="020B0604020104020204" pitchFamily="34" charset="0"/>
              </a:rPr>
              <a:t>We collected data sets from SpaceX API and, using web scraping techniques, the Falcon9 Wikipedia page.</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387674"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We first requested rocket launch data from SpaceX API.</a:t>
            </a:r>
          </a:p>
          <a:p>
            <a:pPr>
              <a:lnSpc>
                <a:spcPct val="100000"/>
              </a:lnSpc>
              <a:spcBef>
                <a:spcPts val="1400"/>
              </a:spcBef>
            </a:pPr>
            <a:r>
              <a:rPr lang="en-GB" sz="2200" dirty="0">
                <a:solidFill>
                  <a:schemeClr val="accent3">
                    <a:lumMod val="25000"/>
                  </a:schemeClr>
                </a:solidFill>
                <a:latin typeface="Abadi"/>
              </a:rPr>
              <a:t>Then we used the API again to get information about the launches using the IDs given for each launch. Specifically, we used columns rocket, payloads, launchpad, and cores.</a:t>
            </a:r>
          </a:p>
          <a:p>
            <a:pPr lvl="1">
              <a:lnSpc>
                <a:spcPct val="100000"/>
              </a:lnSpc>
              <a:spcBef>
                <a:spcPts val="1400"/>
              </a:spcBef>
            </a:pPr>
            <a:r>
              <a:rPr lang="en-GB" sz="1800" dirty="0">
                <a:solidFill>
                  <a:schemeClr val="accent3">
                    <a:lumMod val="25000"/>
                  </a:schemeClr>
                </a:solidFill>
                <a:latin typeface="Abadi"/>
              </a:rPr>
              <a:t>From the </a:t>
            </a:r>
            <a:r>
              <a:rPr lang="en-GB" sz="1800" b="1" u="sng" dirty="0">
                <a:solidFill>
                  <a:schemeClr val="accent3">
                    <a:lumMod val="25000"/>
                  </a:schemeClr>
                </a:solidFill>
                <a:latin typeface="Abadi"/>
              </a:rPr>
              <a:t>rocket</a:t>
            </a:r>
            <a:r>
              <a:rPr lang="en-GB" sz="1800" dirty="0">
                <a:solidFill>
                  <a:schemeClr val="accent3">
                    <a:lumMod val="25000"/>
                  </a:schemeClr>
                </a:solidFill>
                <a:latin typeface="Abadi"/>
              </a:rPr>
              <a:t> we learned the booster's name</a:t>
            </a:r>
          </a:p>
          <a:p>
            <a:pPr lvl="1">
              <a:lnSpc>
                <a:spcPct val="100000"/>
              </a:lnSpc>
              <a:spcBef>
                <a:spcPts val="1400"/>
              </a:spcBef>
            </a:pPr>
            <a:r>
              <a:rPr lang="en-GB" sz="1800" dirty="0">
                <a:solidFill>
                  <a:schemeClr val="accent3">
                    <a:lumMod val="25000"/>
                  </a:schemeClr>
                </a:solidFill>
                <a:latin typeface="Abadi"/>
              </a:rPr>
              <a:t>From the </a:t>
            </a:r>
            <a:r>
              <a:rPr lang="en-GB" sz="1800" b="1" u="sng" dirty="0">
                <a:solidFill>
                  <a:schemeClr val="accent3">
                    <a:lumMod val="25000"/>
                  </a:schemeClr>
                </a:solidFill>
                <a:latin typeface="Abadi"/>
              </a:rPr>
              <a:t>payload</a:t>
            </a:r>
            <a:r>
              <a:rPr lang="en-GB" sz="1800" dirty="0">
                <a:solidFill>
                  <a:schemeClr val="accent3">
                    <a:lumMod val="25000"/>
                  </a:schemeClr>
                </a:solidFill>
                <a:latin typeface="Abadi"/>
              </a:rPr>
              <a:t> we learned the mass of the payload and the orbit that it is going to</a:t>
            </a:r>
          </a:p>
          <a:p>
            <a:pPr lvl="1">
              <a:lnSpc>
                <a:spcPct val="100000"/>
              </a:lnSpc>
              <a:spcBef>
                <a:spcPts val="1400"/>
              </a:spcBef>
            </a:pPr>
            <a:r>
              <a:rPr lang="en-GB" sz="1800" dirty="0">
                <a:solidFill>
                  <a:schemeClr val="accent3">
                    <a:lumMod val="25000"/>
                  </a:schemeClr>
                </a:solidFill>
                <a:latin typeface="Abadi"/>
              </a:rPr>
              <a:t>From the </a:t>
            </a:r>
            <a:r>
              <a:rPr lang="en-GB" sz="1800" b="1" u="sng" dirty="0">
                <a:solidFill>
                  <a:schemeClr val="accent3">
                    <a:lumMod val="25000"/>
                  </a:schemeClr>
                </a:solidFill>
                <a:latin typeface="Abadi"/>
              </a:rPr>
              <a:t>launchpad</a:t>
            </a:r>
            <a:r>
              <a:rPr lang="en-GB" sz="1800" dirty="0">
                <a:solidFill>
                  <a:schemeClr val="accent3">
                    <a:lumMod val="25000"/>
                  </a:schemeClr>
                </a:solidFill>
                <a:latin typeface="Abadi"/>
              </a:rPr>
              <a:t> we learned the name of the launch site being used, its longitude, and latitude.</a:t>
            </a:r>
          </a:p>
          <a:p>
            <a:pPr lvl="1">
              <a:lnSpc>
                <a:spcPct val="100000"/>
              </a:lnSpc>
              <a:spcBef>
                <a:spcPts val="1400"/>
              </a:spcBef>
            </a:pPr>
            <a:r>
              <a:rPr lang="en-GB" sz="1800" dirty="0">
                <a:solidFill>
                  <a:schemeClr val="accent3">
                    <a:lumMod val="25000"/>
                  </a:schemeClr>
                </a:solidFill>
                <a:latin typeface="Abadi"/>
              </a:rPr>
              <a:t>From </a:t>
            </a:r>
            <a:r>
              <a:rPr lang="en-GB" sz="1800" b="1" u="sng" dirty="0">
                <a:solidFill>
                  <a:schemeClr val="accent3">
                    <a:lumMod val="25000"/>
                  </a:schemeClr>
                </a:solidFill>
                <a:latin typeface="Abadi"/>
              </a:rPr>
              <a:t>cores</a:t>
            </a:r>
            <a:r>
              <a:rPr lang="en-GB" sz="1800" dirty="0">
                <a:solidFill>
                  <a:schemeClr val="accent3">
                    <a:lumMod val="25000"/>
                  </a:schemeClr>
                </a:solidFill>
                <a:latin typeface="Abadi"/>
              </a:rPr>
              <a:t>, we learned the outcome and the type of the landing, the number of flights with that core, whether grid fins were used, whether the core was reused, and other pieces of information.</a:t>
            </a:r>
          </a:p>
          <a:p>
            <a:pPr>
              <a:lnSpc>
                <a:spcPct val="100000"/>
              </a:lnSpc>
              <a:spcBef>
                <a:spcPts val="1400"/>
              </a:spcBef>
            </a:pPr>
            <a:r>
              <a:rPr lang="en-US" sz="2600" dirty="0">
                <a:solidFill>
                  <a:schemeClr val="accent3">
                    <a:lumMod val="25000"/>
                  </a:schemeClr>
                </a:solidFill>
                <a:latin typeface="Abadi" panose="020B0604020104020204" pitchFamily="34" charset="0"/>
                <a:hlinkClick r:id="rId3"/>
              </a:rPr>
              <a:t>GitHub URL of the completed SpaceX API calls notebook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662</TotalTime>
  <Words>1559</Words>
  <Application>Microsoft Office PowerPoint</Application>
  <PresentationFormat>Widescreen</PresentationFormat>
  <Paragraphs>236</Paragraphs>
  <Slides>47</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-apple-system</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Marco B</cp:lastModifiedBy>
  <cp:revision>202</cp:revision>
  <dcterms:created xsi:type="dcterms:W3CDTF">2021-04-29T18:58:34Z</dcterms:created>
  <dcterms:modified xsi:type="dcterms:W3CDTF">2022-04-19T21:23:14Z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